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3" autoAdjust="0"/>
    <p:restoredTop sz="94660"/>
  </p:normalViewPr>
  <p:slideViewPr>
    <p:cSldViewPr snapToGrid="0" showGuides="1">
      <p:cViewPr varScale="1">
        <p:scale>
          <a:sx n="56" d="100"/>
          <a:sy n="56" d="100"/>
        </p:scale>
        <p:origin x="3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A307F-B3AA-412B-BB9C-A2E3994A6FF0}"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2E509-7E70-4A43-97B7-6FC7BE45A8ED}" type="slidenum">
              <a:rPr lang="en-US" smtClean="0"/>
              <a:t>‹#›</a:t>
            </a:fld>
            <a:endParaRPr lang="en-US"/>
          </a:p>
        </p:txBody>
      </p:sp>
    </p:spTree>
    <p:extLst>
      <p:ext uri="{BB962C8B-B14F-4D97-AF65-F5344CB8AC3E}">
        <p14:creationId xmlns:p14="http://schemas.microsoft.com/office/powerpoint/2010/main" val="378704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2E509-7E70-4A43-97B7-6FC7BE45A8ED}" type="slidenum">
              <a:rPr lang="en-US" smtClean="0"/>
              <a:t>1</a:t>
            </a:fld>
            <a:endParaRPr lang="en-US"/>
          </a:p>
        </p:txBody>
      </p:sp>
    </p:spTree>
    <p:extLst>
      <p:ext uri="{BB962C8B-B14F-4D97-AF65-F5344CB8AC3E}">
        <p14:creationId xmlns:p14="http://schemas.microsoft.com/office/powerpoint/2010/main" val="37988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404813" y="698500"/>
            <a:ext cx="6048375" cy="3403600"/>
          </a:xfrm>
        </p:spPr>
      </p:sp>
      <p:sp>
        <p:nvSpPr>
          <p:cNvPr id="4382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12467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xfrm>
            <a:off x="404813" y="698500"/>
            <a:ext cx="6048375" cy="3403600"/>
          </a:xfrm>
        </p:spPr>
      </p:sp>
      <p:sp>
        <p:nvSpPr>
          <p:cNvPr id="4392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7065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xfrm>
            <a:off x="404813" y="698500"/>
            <a:ext cx="6048375" cy="3403600"/>
          </a:xfrm>
        </p:spPr>
      </p:sp>
      <p:sp>
        <p:nvSpPr>
          <p:cNvPr id="4403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9513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a:xfrm>
            <a:off x="404813" y="698500"/>
            <a:ext cx="6048375" cy="3403600"/>
          </a:xfrm>
        </p:spPr>
      </p:sp>
      <p:sp>
        <p:nvSpPr>
          <p:cNvPr id="441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37224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500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8530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22635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481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A69B5-9DB7-4F93-9516-DD199C44C3B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5300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A69B5-9DB7-4F93-9516-DD199C44C3B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111645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A69B5-9DB7-4F93-9516-DD199C44C3B5}"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8176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A69B5-9DB7-4F93-9516-DD199C44C3B5}"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7049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A69B5-9DB7-4F93-9516-DD199C44C3B5}"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91952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87366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88050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A69B5-9DB7-4F93-9516-DD199C44C3B5}" type="datetimeFigureOut">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6DC3-0781-4340-80FC-442245006F1A}" type="slidenum">
              <a:rPr lang="en-US" smtClean="0"/>
              <a:t>‹#›</a:t>
            </a:fld>
            <a:endParaRPr lang="en-US"/>
          </a:p>
        </p:txBody>
      </p:sp>
    </p:spTree>
    <p:extLst>
      <p:ext uri="{BB962C8B-B14F-4D97-AF65-F5344CB8AC3E}">
        <p14:creationId xmlns:p14="http://schemas.microsoft.com/office/powerpoint/2010/main" val="192072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apidvent.grainger.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rapidvent.grainger.illinois.edu/IMG_6886.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kf.com/group/products/bearings-units-housings/roller-bearings/principles/design-considerations/bearing-arrangements/locating-non-locating-systems/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ista-industrial.com/sheet-metal-tolerances.ph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arrapid.com/wp-content/uploads/2016/11/Star-Rapid-Plastic-Injection-Molding-Tolerance-Guide.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rrapid.com/wp-content/uploads/2016/11/Star-Rapid-Plastic-Injection-Molding-Tolerance-Guide.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cmastercarr.com/"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skf.com/" TargetMode="External"/><Relationship Id="rId4" Type="http://schemas.openxmlformats.org/officeDocument/2006/relationships/hyperlink" Target="http://www.skf.com/group/products/bearings-units-housings/product-tabl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6483" y="20975"/>
            <a:ext cx="9144000" cy="515008"/>
          </a:xfrm>
        </p:spPr>
        <p:txBody>
          <a:bodyPr>
            <a:noAutofit/>
          </a:bodyPr>
          <a:lstStyle/>
          <a:p>
            <a:r>
              <a:rPr lang="en-US" sz="2800" dirty="0" smtClean="0">
                <a:solidFill>
                  <a:srgbClr val="C00000"/>
                </a:solidFill>
              </a:rPr>
              <a:t>Lecture Class Slide Presentation 3-31-2020</a:t>
            </a:r>
            <a:endParaRPr lang="en-US" sz="2800" dirty="0">
              <a:solidFill>
                <a:srgbClr val="C00000"/>
              </a:solidFill>
            </a:endParaRPr>
          </a:p>
        </p:txBody>
      </p:sp>
      <p:sp>
        <p:nvSpPr>
          <p:cNvPr id="6" name="TextBox 5"/>
          <p:cNvSpPr txBox="1"/>
          <p:nvPr/>
        </p:nvSpPr>
        <p:spPr>
          <a:xfrm>
            <a:off x="102870" y="546755"/>
            <a:ext cx="12089129" cy="2554545"/>
          </a:xfrm>
          <a:prstGeom prst="rect">
            <a:avLst/>
          </a:prstGeom>
          <a:noFill/>
        </p:spPr>
        <p:txBody>
          <a:bodyPr wrap="square" rtlCol="0">
            <a:spAutoFit/>
          </a:bodyPr>
          <a:lstStyle/>
          <a:p>
            <a:pPr marL="342900" indent="-342900">
              <a:buFont typeface="+mj-lt"/>
              <a:buAutoNum type="arabicPeriod"/>
            </a:pPr>
            <a:r>
              <a:rPr lang="en-US" sz="1600" dirty="0" smtClean="0"/>
              <a:t>Its been a bit </a:t>
            </a:r>
            <a:r>
              <a:rPr lang="en-US" sz="1600" smtClean="0"/>
              <a:t>intense here </a:t>
            </a:r>
            <a:r>
              <a:rPr lang="en-US" sz="1600" dirty="0" smtClean="0"/>
              <a:t>with our Mech</a:t>
            </a:r>
            <a:r>
              <a:rPr lang="en-US" sz="1600" dirty="0" smtClean="0"/>
              <a:t>SE department </a:t>
            </a:r>
            <a:r>
              <a:rPr lang="en-US" sz="1600" dirty="0" smtClean="0"/>
              <a:t>COVID-19 emergency response involvement</a:t>
            </a:r>
            <a:r>
              <a:rPr lang="en-US" sz="1600" dirty="0" smtClean="0"/>
              <a:t>.  The exploded view CAD model you see in this </a:t>
            </a:r>
            <a:r>
              <a:rPr lang="en-US" sz="1600" dirty="0" smtClean="0">
                <a:hlinkClick r:id="rId3"/>
              </a:rPr>
              <a:t>Press Release </a:t>
            </a:r>
            <a:r>
              <a:rPr lang="en-US" sz="1600" dirty="0" smtClean="0"/>
              <a:t>is </a:t>
            </a:r>
            <a:r>
              <a:rPr lang="en-US" sz="1600" dirty="0" err="1" smtClean="0"/>
              <a:t>Creo</a:t>
            </a:r>
            <a:r>
              <a:rPr lang="en-US" sz="1600" dirty="0" smtClean="0"/>
              <a:t> running from my laptop;  </a:t>
            </a:r>
            <a:r>
              <a:rPr lang="en-US" sz="1600" dirty="0" smtClean="0"/>
              <a:t>thought you might like a little encouragement…it </a:t>
            </a:r>
            <a:r>
              <a:rPr lang="en-US" sz="1600" dirty="0" smtClean="0"/>
              <a:t>can </a:t>
            </a:r>
            <a:r>
              <a:rPr lang="en-US" sz="1600" dirty="0" smtClean="0"/>
              <a:t>be very rewarding having CAD </a:t>
            </a:r>
            <a:r>
              <a:rPr lang="en-US" sz="1600" dirty="0" smtClean="0"/>
              <a:t>skills, </a:t>
            </a:r>
            <a:r>
              <a:rPr lang="en-US" sz="1600" dirty="0" smtClean="0"/>
              <a:t>so please persevere! </a:t>
            </a:r>
            <a:r>
              <a:rPr lang="en-US" sz="1600" dirty="0" smtClean="0">
                <a:sym typeface="Wingdings" panose="05000000000000000000" pitchFamily="2" charset="2"/>
              </a:rPr>
              <a:t></a:t>
            </a:r>
            <a:r>
              <a:rPr lang="en-US" sz="1600" dirty="0" smtClean="0"/>
              <a:t> </a:t>
            </a:r>
          </a:p>
          <a:p>
            <a:pPr marL="342900" indent="-342900">
              <a:buFont typeface="+mj-lt"/>
              <a:buAutoNum type="arabicPeriod"/>
            </a:pPr>
            <a:r>
              <a:rPr lang="en-US" sz="1600" dirty="0" smtClean="0"/>
              <a:t>Watch the </a:t>
            </a:r>
            <a:r>
              <a:rPr lang="en-US" sz="1600" dirty="0" smtClean="0"/>
              <a:t>little </a:t>
            </a:r>
            <a:r>
              <a:rPr lang="en-US" sz="1600" dirty="0" smtClean="0">
                <a:hlinkClick r:id="rId4"/>
              </a:rPr>
              <a:t>video</a:t>
            </a:r>
            <a:r>
              <a:rPr lang="en-US" sz="1600" dirty="0" smtClean="0"/>
              <a:t>, in the press release – </a:t>
            </a:r>
            <a:r>
              <a:rPr lang="en-US" sz="1600" dirty="0" smtClean="0"/>
              <a:t>our ventilator was designed</a:t>
            </a:r>
            <a:r>
              <a:rPr lang="en-US" sz="1600" dirty="0" smtClean="0"/>
              <a:t>, 3D printed and successfully pumping the test lung in just 5 days.</a:t>
            </a:r>
          </a:p>
          <a:p>
            <a:pPr marL="342900" indent="-342900">
              <a:buFont typeface="+mj-lt"/>
              <a:buAutoNum type="arabicPeriod"/>
            </a:pPr>
            <a:r>
              <a:rPr lang="en-US" sz="1600" dirty="0" smtClean="0"/>
              <a:t>So</a:t>
            </a:r>
            <a:r>
              <a:rPr lang="en-US" sz="1600" dirty="0" smtClean="0"/>
              <a:t>, back to CLASS today, lets start as its Tuesday with a little recap and look at the class schedule below. Week 11 now,  we will continue with </a:t>
            </a:r>
            <a:r>
              <a:rPr lang="en-US" sz="1600" dirty="0" err="1" smtClean="0"/>
              <a:t>tolerancing</a:t>
            </a:r>
            <a:r>
              <a:rPr lang="en-US" sz="1600" dirty="0" smtClean="0"/>
              <a:t> of engineering drawings in lecture class and for your team projects you should be beavering away on your CAD modeling work. In lab, you will be learning about patterns and how to make changes to your models. </a:t>
            </a:r>
          </a:p>
          <a:p>
            <a:pPr marL="342900" indent="-342900">
              <a:buFont typeface="+mj-lt"/>
              <a:buAutoNum type="arabicPeriod"/>
            </a:pPr>
            <a:r>
              <a:rPr lang="en-US" sz="1600" dirty="0" smtClean="0"/>
              <a:t>Please read through the </a:t>
            </a:r>
            <a:r>
              <a:rPr lang="en-US" sz="1600" dirty="0" err="1" smtClean="0"/>
              <a:t>powerpoint</a:t>
            </a:r>
            <a:r>
              <a:rPr lang="en-US" sz="1600" dirty="0" smtClean="0"/>
              <a:t> </a:t>
            </a:r>
            <a:r>
              <a:rPr lang="en-US" sz="1600" dirty="0" smtClean="0"/>
              <a:t>slides and complete Lecture Class Assignment #</a:t>
            </a:r>
            <a:r>
              <a:rPr lang="en-US" sz="1600" dirty="0" smtClean="0"/>
              <a:t>11</a:t>
            </a:r>
          </a:p>
          <a:p>
            <a:pPr marL="342900" indent="-342900">
              <a:buFont typeface="+mj-lt"/>
              <a:buAutoNum type="arabicPeriod"/>
            </a:pPr>
            <a:endParaRPr lang="en-US" sz="1600" dirty="0" smtClean="0"/>
          </a:p>
          <a:p>
            <a:pPr marL="285750" indent="-285750">
              <a:buFont typeface="Arial" panose="020B0604020202020204" pitchFamily="34" charset="0"/>
              <a:buChar char="•"/>
            </a:pPr>
            <a:endParaRPr lang="en-US" sz="1600" dirty="0" smtClean="0"/>
          </a:p>
        </p:txBody>
      </p:sp>
      <p:sp>
        <p:nvSpPr>
          <p:cNvPr id="11" name="Rectangle 10"/>
          <p:cNvSpPr/>
          <p:nvPr/>
        </p:nvSpPr>
        <p:spPr>
          <a:xfrm>
            <a:off x="862939" y="6181157"/>
            <a:ext cx="10072214" cy="646331"/>
          </a:xfrm>
          <a:prstGeom prst="rect">
            <a:avLst/>
          </a:prstGeom>
        </p:spPr>
        <p:txBody>
          <a:bodyPr wrap="square">
            <a:spAutoFit/>
          </a:bodyPr>
          <a:lstStyle/>
          <a:p>
            <a:pPr algn="ctr"/>
            <a:r>
              <a:rPr lang="en-US" i="1" dirty="0">
                <a:solidFill>
                  <a:srgbClr val="FF0000"/>
                </a:solidFill>
              </a:rPr>
              <a:t>And don’t forget to complete the Lecture Class assignment within the next 3 days for full </a:t>
            </a:r>
            <a:r>
              <a:rPr lang="en-US" i="1" dirty="0" smtClean="0">
                <a:solidFill>
                  <a:srgbClr val="FF0000"/>
                </a:solidFill>
              </a:rPr>
              <a:t>credit – you can </a:t>
            </a:r>
            <a:r>
              <a:rPr lang="en-US" i="1" dirty="0" smtClean="0">
                <a:solidFill>
                  <a:srgbClr val="FF0000"/>
                </a:solidFill>
              </a:rPr>
              <a:t>type within </a:t>
            </a:r>
            <a:r>
              <a:rPr lang="en-US" i="1" dirty="0" err="1" smtClean="0">
                <a:solidFill>
                  <a:srgbClr val="FF0000"/>
                </a:solidFill>
              </a:rPr>
              <a:t>powerpoint</a:t>
            </a:r>
            <a:r>
              <a:rPr lang="en-US" i="1" dirty="0" smtClean="0">
                <a:solidFill>
                  <a:srgbClr val="FF0000"/>
                </a:solidFill>
              </a:rPr>
              <a:t>, or print </a:t>
            </a:r>
            <a:r>
              <a:rPr lang="en-US" i="1" dirty="0" smtClean="0">
                <a:solidFill>
                  <a:srgbClr val="FF0000"/>
                </a:solidFill>
              </a:rPr>
              <a:t>on paper </a:t>
            </a:r>
            <a:r>
              <a:rPr lang="en-US" i="1" dirty="0" smtClean="0">
                <a:solidFill>
                  <a:srgbClr val="FF0000"/>
                </a:solidFill>
              </a:rPr>
              <a:t>then either scan it or take a picture with your smart phone</a:t>
            </a:r>
            <a:endParaRPr lang="en-US" i="1" dirty="0">
              <a:solidFill>
                <a:srgbClr val="FF0000"/>
              </a:solidFill>
            </a:endParaRPr>
          </a:p>
        </p:txBody>
      </p:sp>
      <p:pic>
        <p:nvPicPr>
          <p:cNvPr id="3" name="Picture 2"/>
          <p:cNvPicPr>
            <a:picLocks noChangeAspect="1"/>
          </p:cNvPicPr>
          <p:nvPr/>
        </p:nvPicPr>
        <p:blipFill>
          <a:blip r:embed="rId5"/>
          <a:stretch>
            <a:fillRect/>
          </a:stretch>
        </p:blipFill>
        <p:spPr>
          <a:xfrm>
            <a:off x="2412862" y="2659694"/>
            <a:ext cx="6972369" cy="3521463"/>
          </a:xfrm>
          <a:prstGeom prst="rect">
            <a:avLst/>
          </a:prstGeom>
        </p:spPr>
      </p:pic>
    </p:spTree>
    <p:extLst>
      <p:ext uri="{BB962C8B-B14F-4D97-AF65-F5344CB8AC3E}">
        <p14:creationId xmlns:p14="http://schemas.microsoft.com/office/powerpoint/2010/main" val="3394656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24200" y="228601"/>
            <a:ext cx="5334000" cy="422023"/>
          </a:xfrm>
          <a:prstGeom prst="rect">
            <a:avLst/>
          </a:prstGeom>
          <a:noFill/>
          <a:ln w="12700">
            <a:noFill/>
            <a:miter lim="800000"/>
            <a:headEnd/>
            <a:tailEnd/>
          </a:ln>
          <a:effectLst/>
        </p:spPr>
        <p:txBody>
          <a:bodyPr lIns="90342" tIns="44379" rIns="90342" bIns="44379">
            <a:spAutoFit/>
          </a:bodyPr>
          <a:lstStyle/>
          <a:p>
            <a:pPr algn="ctr" defTabSz="912813" eaLnBrk="0" fontAlgn="base" hangingPunct="0">
              <a:lnSpc>
                <a:spcPct val="90000"/>
              </a:lnSpc>
              <a:spcBef>
                <a:spcPct val="0"/>
              </a:spcBef>
              <a:spcAft>
                <a:spcPct val="0"/>
              </a:spcAft>
            </a:pPr>
            <a:r>
              <a:rPr lang="en-US" sz="2400" dirty="0">
                <a:solidFill>
                  <a:srgbClr val="790015"/>
                </a:solidFill>
                <a:latin typeface="Helvetica" pitchFamily="34" charset="0"/>
              </a:rPr>
              <a:t>Ball Bearing Design Considerations</a:t>
            </a:r>
            <a:endParaRPr lang="en-US" sz="2400" b="1" dirty="0">
              <a:solidFill>
                <a:srgbClr val="790015"/>
              </a:solidFill>
              <a:latin typeface="Helvetica" pitchFamily="34" charset="0"/>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983022"/>
            <a:ext cx="5867400" cy="4773478"/>
          </a:xfrm>
          <a:prstGeom prst="rect">
            <a:avLst/>
          </a:prstGeom>
        </p:spPr>
      </p:pic>
      <p:sp>
        <p:nvSpPr>
          <p:cNvPr id="7" name="Rectangle 6"/>
          <p:cNvSpPr>
            <a:spLocks noChangeArrowheads="1"/>
          </p:cNvSpPr>
          <p:nvPr/>
        </p:nvSpPr>
        <p:spPr bwMode="auto">
          <a:xfrm>
            <a:off x="2362200" y="6454141"/>
            <a:ext cx="6858000" cy="338924"/>
          </a:xfrm>
          <a:prstGeom prst="rect">
            <a:avLst/>
          </a:prstGeom>
          <a:noFill/>
          <a:ln w="12700">
            <a:noFill/>
            <a:miter lim="800000"/>
            <a:headEnd/>
            <a:tailEnd/>
          </a:ln>
          <a:effectLst/>
        </p:spPr>
        <p:txBody>
          <a:bodyPr wrap="square" lIns="90342" tIns="44379" rIns="90342" bIns="44379">
            <a:spAutoFit/>
          </a:bodyPr>
          <a:lstStyle/>
          <a:p>
            <a:pPr algn="ctr" defTabSz="912813" eaLnBrk="0" fontAlgn="base" hangingPunct="0">
              <a:lnSpc>
                <a:spcPct val="90000"/>
              </a:lnSpc>
              <a:spcBef>
                <a:spcPct val="0"/>
              </a:spcBef>
              <a:spcAft>
                <a:spcPct val="0"/>
              </a:spcAft>
            </a:pPr>
            <a:r>
              <a:rPr lang="en-US" dirty="0">
                <a:latin typeface="Helvetica" pitchFamily="34" charset="0"/>
              </a:rPr>
              <a:t>Click on pic to select SKF catalog page</a:t>
            </a:r>
            <a:endParaRPr lang="en-US" dirty="0">
              <a:latin typeface="Helvetica" pitchFamily="34" charset="0"/>
            </a:endParaRPr>
          </a:p>
        </p:txBody>
      </p:sp>
      <p:sp>
        <p:nvSpPr>
          <p:cNvPr id="8" name="TextBox 7"/>
          <p:cNvSpPr txBox="1"/>
          <p:nvPr/>
        </p:nvSpPr>
        <p:spPr>
          <a:xfrm>
            <a:off x="1864898" y="6008347"/>
            <a:ext cx="7891904" cy="341632"/>
          </a:xfrm>
          <a:prstGeom prst="rect">
            <a:avLst/>
          </a:prstGeom>
          <a:noFill/>
        </p:spPr>
        <p:txBody>
          <a:bodyPr wrap="none" rtlCol="0">
            <a:spAutoFit/>
          </a:bodyPr>
          <a:lstStyle/>
          <a:p>
            <a:pPr algn="ctr" defTabSz="912813">
              <a:lnSpc>
                <a:spcPct val="90000"/>
              </a:lnSpc>
            </a:pPr>
            <a:r>
              <a:rPr lang="en-US" dirty="0">
                <a:solidFill>
                  <a:srgbClr val="790015"/>
                </a:solidFill>
                <a:latin typeface="Helvetica" pitchFamily="34" charset="0"/>
              </a:rPr>
              <a:t>Allow float for thermal expansion and reduced axial tolerance requirements </a:t>
            </a:r>
          </a:p>
        </p:txBody>
      </p:sp>
      <p:cxnSp>
        <p:nvCxnSpPr>
          <p:cNvPr id="10" name="Straight Arrow Connector 9"/>
          <p:cNvCxnSpPr/>
          <p:nvPr/>
        </p:nvCxnSpPr>
        <p:spPr bwMode="auto">
          <a:xfrm flipH="1" flipV="1">
            <a:off x="7848600" y="4821374"/>
            <a:ext cx="609600" cy="1210104"/>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95911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24200" y="228601"/>
            <a:ext cx="5334000" cy="422023"/>
          </a:xfrm>
          <a:prstGeom prst="rect">
            <a:avLst/>
          </a:prstGeom>
          <a:noFill/>
          <a:ln w="12700">
            <a:noFill/>
            <a:miter lim="800000"/>
            <a:headEnd/>
            <a:tailEnd/>
          </a:ln>
          <a:effectLst/>
        </p:spPr>
        <p:txBody>
          <a:bodyPr lIns="90342" tIns="44379" rIns="90342" bIns="44379">
            <a:spAutoFit/>
          </a:bodyPr>
          <a:lstStyle/>
          <a:p>
            <a:pPr algn="ctr" defTabSz="912813" eaLnBrk="0" fontAlgn="base" hangingPunct="0">
              <a:lnSpc>
                <a:spcPct val="90000"/>
              </a:lnSpc>
              <a:spcBef>
                <a:spcPct val="0"/>
              </a:spcBef>
              <a:spcAft>
                <a:spcPct val="0"/>
              </a:spcAft>
            </a:pPr>
            <a:r>
              <a:rPr lang="en-US" sz="2400" dirty="0">
                <a:solidFill>
                  <a:srgbClr val="790015"/>
                </a:solidFill>
                <a:latin typeface="Helvetica" pitchFamily="34" charset="0"/>
              </a:rPr>
              <a:t>Roller Bearing Design Considerations</a:t>
            </a:r>
            <a:endParaRPr lang="en-US" sz="2400" b="1" dirty="0">
              <a:solidFill>
                <a:srgbClr val="790015"/>
              </a:solidFill>
              <a:latin typeface="Helvetica" pitchFamily="34" charset="0"/>
            </a:endParaRPr>
          </a:p>
        </p:txBody>
      </p:sp>
      <p:sp>
        <p:nvSpPr>
          <p:cNvPr id="8" name="TextBox 7"/>
          <p:cNvSpPr txBox="1"/>
          <p:nvPr/>
        </p:nvSpPr>
        <p:spPr>
          <a:xfrm>
            <a:off x="1905001" y="5672600"/>
            <a:ext cx="8129945" cy="590931"/>
          </a:xfrm>
          <a:prstGeom prst="rect">
            <a:avLst/>
          </a:prstGeom>
          <a:noFill/>
        </p:spPr>
        <p:txBody>
          <a:bodyPr wrap="square" rtlCol="0">
            <a:spAutoFit/>
          </a:bodyPr>
          <a:lstStyle/>
          <a:p>
            <a:pPr algn="ctr" defTabSz="912813">
              <a:lnSpc>
                <a:spcPct val="90000"/>
              </a:lnSpc>
            </a:pPr>
            <a:r>
              <a:rPr lang="en-US" dirty="0">
                <a:solidFill>
                  <a:srgbClr val="790015"/>
                </a:solidFill>
                <a:latin typeface="Helvetica" pitchFamily="34" charset="0"/>
              </a:rPr>
              <a:t>Roller Bearing provides float for </a:t>
            </a:r>
            <a:r>
              <a:rPr lang="en-US" dirty="0">
                <a:solidFill>
                  <a:srgbClr val="790015"/>
                </a:solidFill>
                <a:latin typeface="Helvetica" pitchFamily="34" charset="0"/>
              </a:rPr>
              <a:t>thermal expansion and reduced axial tolerance requirements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328" y="1210406"/>
            <a:ext cx="5203873" cy="4216020"/>
          </a:xfrm>
          <a:prstGeom prst="rect">
            <a:avLst/>
          </a:prstGeom>
        </p:spPr>
      </p:pic>
      <p:cxnSp>
        <p:nvCxnSpPr>
          <p:cNvPr id="9" name="Straight Arrow Connector 8"/>
          <p:cNvCxnSpPr/>
          <p:nvPr/>
        </p:nvCxnSpPr>
        <p:spPr bwMode="auto">
          <a:xfrm flipH="1" flipV="1">
            <a:off x="7391400" y="4396258"/>
            <a:ext cx="609600" cy="1210104"/>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3689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24200" y="228600"/>
            <a:ext cx="5334000" cy="754422"/>
          </a:xfrm>
          <a:prstGeom prst="rect">
            <a:avLst/>
          </a:prstGeom>
          <a:noFill/>
          <a:ln w="12700">
            <a:noFill/>
            <a:miter lim="800000"/>
            <a:headEnd/>
            <a:tailEnd/>
          </a:ln>
          <a:effectLst/>
        </p:spPr>
        <p:txBody>
          <a:bodyPr lIns="90342" tIns="44379" rIns="90342" bIns="44379">
            <a:spAutoFit/>
          </a:bodyPr>
          <a:lstStyle/>
          <a:p>
            <a:pPr algn="ctr" defTabSz="912813" eaLnBrk="0" fontAlgn="base" hangingPunct="0">
              <a:lnSpc>
                <a:spcPct val="90000"/>
              </a:lnSpc>
              <a:spcBef>
                <a:spcPct val="0"/>
              </a:spcBef>
              <a:spcAft>
                <a:spcPct val="0"/>
              </a:spcAft>
            </a:pPr>
            <a:r>
              <a:rPr lang="en-US" sz="2400" dirty="0">
                <a:solidFill>
                  <a:srgbClr val="790015"/>
                </a:solidFill>
                <a:latin typeface="Helvetica" pitchFamily="34" charset="0"/>
              </a:rPr>
              <a:t>Taper Roller Bearings for high axial  and radial loads</a:t>
            </a:r>
            <a:endParaRPr lang="en-US" sz="2400" b="1" dirty="0">
              <a:solidFill>
                <a:srgbClr val="790015"/>
              </a:solidFill>
              <a:latin typeface="Helvetic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1295400"/>
            <a:ext cx="4953000" cy="4124738"/>
          </a:xfrm>
          <a:prstGeom prst="rect">
            <a:avLst/>
          </a:prstGeom>
        </p:spPr>
      </p:pic>
      <p:sp>
        <p:nvSpPr>
          <p:cNvPr id="6" name="TextBox 5"/>
          <p:cNvSpPr txBox="1"/>
          <p:nvPr/>
        </p:nvSpPr>
        <p:spPr>
          <a:xfrm>
            <a:off x="1905001" y="5672599"/>
            <a:ext cx="8129945" cy="341632"/>
          </a:xfrm>
          <a:prstGeom prst="rect">
            <a:avLst/>
          </a:prstGeom>
          <a:noFill/>
        </p:spPr>
        <p:txBody>
          <a:bodyPr wrap="square" rtlCol="0">
            <a:spAutoFit/>
          </a:bodyPr>
          <a:lstStyle/>
          <a:p>
            <a:pPr algn="ctr" defTabSz="912813">
              <a:lnSpc>
                <a:spcPct val="90000"/>
              </a:lnSpc>
            </a:pPr>
            <a:r>
              <a:rPr lang="en-US" dirty="0">
                <a:solidFill>
                  <a:srgbClr val="790015"/>
                </a:solidFill>
                <a:latin typeface="Helvetica" pitchFamily="34" charset="0"/>
              </a:rPr>
              <a:t>Preload  to remove all axial clearance/play in the bearing</a:t>
            </a:r>
            <a:endParaRPr lang="en-US" dirty="0">
              <a:solidFill>
                <a:srgbClr val="790015"/>
              </a:solidFill>
              <a:latin typeface="Helvetica" pitchFamily="34" charset="0"/>
            </a:endParaRPr>
          </a:p>
        </p:txBody>
      </p:sp>
      <p:cxnSp>
        <p:nvCxnSpPr>
          <p:cNvPr id="7" name="Straight Arrow Connector 6"/>
          <p:cNvCxnSpPr/>
          <p:nvPr/>
        </p:nvCxnSpPr>
        <p:spPr bwMode="auto">
          <a:xfrm flipH="1" flipV="1">
            <a:off x="3657600" y="4937686"/>
            <a:ext cx="533400" cy="794831"/>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029169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905000"/>
            <a:ext cx="8502466" cy="3886200"/>
          </a:xfrm>
          <a:prstGeom prst="rect">
            <a:avLst/>
          </a:prstGeom>
        </p:spPr>
      </p:pic>
      <p:sp>
        <p:nvSpPr>
          <p:cNvPr id="5" name="Rectangle 4"/>
          <p:cNvSpPr>
            <a:spLocks noChangeArrowheads="1"/>
          </p:cNvSpPr>
          <p:nvPr/>
        </p:nvSpPr>
        <p:spPr bwMode="auto">
          <a:xfrm>
            <a:off x="1905000" y="444500"/>
            <a:ext cx="8610600" cy="993010"/>
          </a:xfrm>
          <a:prstGeom prst="rect">
            <a:avLst/>
          </a:prstGeom>
          <a:noFill/>
          <a:ln w="12700">
            <a:noFill/>
            <a:miter lim="800000"/>
            <a:headEnd/>
            <a:tailEnd/>
          </a:ln>
          <a:effectLst/>
        </p:spPr>
        <p:txBody>
          <a:bodyPr wrap="square" lIns="63398" tIns="25359" rIns="63398" bIns="25359">
            <a:spAutoFit/>
          </a:bodyPr>
          <a:lstStyle/>
          <a:p>
            <a:pPr defTabSz="912813" eaLnBrk="0" fontAlgn="base" hangingPunct="0">
              <a:lnSpc>
                <a:spcPct val="85000"/>
              </a:lnSpc>
              <a:spcBef>
                <a:spcPct val="0"/>
              </a:spcBef>
              <a:spcAft>
                <a:spcPct val="0"/>
              </a:spcAft>
            </a:pPr>
            <a:r>
              <a:rPr lang="en-US" sz="3600" b="1" dirty="0">
                <a:solidFill>
                  <a:srgbClr val="000000"/>
                </a:solidFill>
                <a:latin typeface="Times" pitchFamily="18" charset="0"/>
              </a:rPr>
              <a:t>Typical IT tolerance capability by machining process</a:t>
            </a:r>
            <a:endParaRPr lang="en-US" sz="3600" b="1" dirty="0">
              <a:solidFill>
                <a:srgbClr val="000000"/>
              </a:solidFill>
              <a:latin typeface="Times" pitchFamily="18" charset="0"/>
            </a:endParaRPr>
          </a:p>
        </p:txBody>
      </p:sp>
    </p:spTree>
    <p:extLst>
      <p:ext uri="{BB962C8B-B14F-4D97-AF65-F5344CB8AC3E}">
        <p14:creationId xmlns:p14="http://schemas.microsoft.com/office/powerpoint/2010/main" val="1802197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087916"/>
            <a:ext cx="3200400" cy="923330"/>
          </a:xfrm>
          <a:prstGeom prst="rect">
            <a:avLst/>
          </a:prstGeom>
        </p:spPr>
        <p:txBody>
          <a:bodyPr wrap="square">
            <a:spAutoFit/>
          </a:bodyPr>
          <a:lstStyle/>
          <a:p>
            <a:r>
              <a:rPr lang="en-US" dirty="0">
                <a:hlinkClick r:id="rId2"/>
              </a:rPr>
              <a:t>http://www.vista-industrial.com/sheet-metal-tolerances.php</a:t>
            </a:r>
            <a:endParaRPr lang="en-US" dirty="0"/>
          </a:p>
        </p:txBody>
      </p:sp>
      <p:pic>
        <p:nvPicPr>
          <p:cNvPr id="3" name="Picture 2"/>
          <p:cNvPicPr>
            <a:picLocks noChangeAspect="1"/>
          </p:cNvPicPr>
          <p:nvPr/>
        </p:nvPicPr>
        <p:blipFill rotWithShape="1">
          <a:blip r:embed="rId3"/>
          <a:srcRect b="25024"/>
          <a:stretch/>
        </p:blipFill>
        <p:spPr>
          <a:xfrm>
            <a:off x="3381375" y="19050"/>
            <a:ext cx="7223078" cy="6629400"/>
          </a:xfrm>
          <a:prstGeom prst="rect">
            <a:avLst/>
          </a:prstGeom>
        </p:spPr>
      </p:pic>
      <p:sp>
        <p:nvSpPr>
          <p:cNvPr id="4" name="Rectangle 3"/>
          <p:cNvSpPr>
            <a:spLocks noChangeArrowheads="1"/>
          </p:cNvSpPr>
          <p:nvPr/>
        </p:nvSpPr>
        <p:spPr bwMode="auto">
          <a:xfrm>
            <a:off x="1676400" y="179885"/>
            <a:ext cx="2971800" cy="1725518"/>
          </a:xfrm>
          <a:prstGeom prst="rect">
            <a:avLst/>
          </a:prstGeom>
          <a:noFill/>
          <a:ln w="12700">
            <a:noFill/>
            <a:miter lim="800000"/>
            <a:headEnd/>
            <a:tailEnd/>
          </a:ln>
          <a:effectLst/>
        </p:spPr>
        <p:txBody>
          <a:bodyPr wrap="square" lIns="63398" tIns="25359" rIns="63398" bIns="25359">
            <a:spAutoFit/>
          </a:bodyPr>
          <a:lstStyle/>
          <a:p>
            <a:pPr defTabSz="912813" eaLnBrk="0" fontAlgn="base" hangingPunct="0">
              <a:lnSpc>
                <a:spcPct val="85000"/>
              </a:lnSpc>
              <a:spcBef>
                <a:spcPct val="0"/>
              </a:spcBef>
              <a:spcAft>
                <a:spcPct val="0"/>
              </a:spcAft>
            </a:pPr>
            <a:r>
              <a:rPr lang="en-US" sz="3200" b="1" dirty="0">
                <a:solidFill>
                  <a:srgbClr val="000000"/>
                </a:solidFill>
                <a:latin typeface="Times" pitchFamily="18" charset="0"/>
              </a:rPr>
              <a:t>Sheet Metal Parts – Typical Tolerance Capability</a:t>
            </a:r>
            <a:endParaRPr lang="en-US" sz="3200" b="1" dirty="0">
              <a:solidFill>
                <a:srgbClr val="000000"/>
              </a:solidFill>
              <a:latin typeface="Times" pitchFamily="18" charset="0"/>
            </a:endParaRPr>
          </a:p>
        </p:txBody>
      </p:sp>
    </p:spTree>
    <p:extLst>
      <p:ext uri="{BB962C8B-B14F-4D97-AF65-F5344CB8AC3E}">
        <p14:creationId xmlns:p14="http://schemas.microsoft.com/office/powerpoint/2010/main" val="236490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199" y="6248401"/>
            <a:ext cx="5355020" cy="461665"/>
          </a:xfrm>
          <a:prstGeom prst="rect">
            <a:avLst/>
          </a:prstGeom>
        </p:spPr>
        <p:txBody>
          <a:bodyPr wrap="square">
            <a:spAutoFit/>
          </a:bodyPr>
          <a:lstStyle/>
          <a:p>
            <a:pPr algn="ctr"/>
            <a:r>
              <a:rPr lang="en-US" sz="1200" dirty="0">
                <a:hlinkClick r:id="rId2"/>
              </a:rPr>
              <a:t>https://www.starrapid.com/wp-content/uploads/2016/11/Star-Rapid-Plastic-Injection-Molding-Tolerance-Guide.pdf</a:t>
            </a:r>
            <a:endParaRPr lang="en-US" sz="1200" dirty="0"/>
          </a:p>
        </p:txBody>
      </p:sp>
      <p:sp>
        <p:nvSpPr>
          <p:cNvPr id="3" name="Rectangle 2"/>
          <p:cNvSpPr>
            <a:spLocks noChangeArrowheads="1"/>
          </p:cNvSpPr>
          <p:nvPr/>
        </p:nvSpPr>
        <p:spPr bwMode="auto">
          <a:xfrm>
            <a:off x="1841465" y="381000"/>
            <a:ext cx="9220200" cy="783722"/>
          </a:xfrm>
          <a:prstGeom prst="rect">
            <a:avLst/>
          </a:prstGeom>
          <a:noFill/>
          <a:ln w="12700">
            <a:noFill/>
            <a:miter lim="800000"/>
            <a:headEnd/>
            <a:tailEnd/>
          </a:ln>
          <a:effectLst/>
        </p:spPr>
        <p:txBody>
          <a:bodyPr wrap="square" lIns="63398" tIns="25359" rIns="63398" bIns="25359">
            <a:spAutoFit/>
          </a:bodyPr>
          <a:lstStyle/>
          <a:p>
            <a:pPr defTabSz="912813" eaLnBrk="0" fontAlgn="base" hangingPunct="0">
              <a:lnSpc>
                <a:spcPct val="85000"/>
              </a:lnSpc>
              <a:spcBef>
                <a:spcPct val="0"/>
              </a:spcBef>
              <a:spcAft>
                <a:spcPct val="0"/>
              </a:spcAft>
            </a:pPr>
            <a:r>
              <a:rPr lang="en-US" sz="3200" b="1" dirty="0">
                <a:solidFill>
                  <a:srgbClr val="000000"/>
                </a:solidFill>
                <a:latin typeface="Times" pitchFamily="18" charset="0"/>
              </a:rPr>
              <a:t>Injection Molding – Typical Tolerance Capability</a:t>
            </a:r>
          </a:p>
          <a:p>
            <a:pPr defTabSz="912813" eaLnBrk="0" fontAlgn="base" hangingPunct="0">
              <a:lnSpc>
                <a:spcPct val="85000"/>
              </a:lnSpc>
              <a:spcBef>
                <a:spcPct val="0"/>
              </a:spcBef>
              <a:spcAft>
                <a:spcPct val="0"/>
              </a:spcAft>
            </a:pPr>
            <a:r>
              <a:rPr lang="en-US" sz="2400" i="1" dirty="0">
                <a:solidFill>
                  <a:srgbClr val="000000"/>
                </a:solidFill>
              </a:rPr>
              <a:t>Dimensional Tolerances</a:t>
            </a:r>
            <a:endParaRPr lang="en-US" sz="2400" b="1" i="1" dirty="0">
              <a:solidFill>
                <a:srgbClr val="000000"/>
              </a:solidFill>
            </a:endParaRPr>
          </a:p>
        </p:txBody>
      </p:sp>
      <p:pic>
        <p:nvPicPr>
          <p:cNvPr id="4" name="Picture 3"/>
          <p:cNvPicPr>
            <a:picLocks noChangeAspect="1"/>
          </p:cNvPicPr>
          <p:nvPr/>
        </p:nvPicPr>
        <p:blipFill rotWithShape="1">
          <a:blip r:embed="rId3"/>
          <a:srcRect r="9812"/>
          <a:stretch/>
        </p:blipFill>
        <p:spPr>
          <a:xfrm>
            <a:off x="1841466" y="1382461"/>
            <a:ext cx="8682487" cy="4648200"/>
          </a:xfrm>
          <a:prstGeom prst="rect">
            <a:avLst/>
          </a:prstGeom>
        </p:spPr>
      </p:pic>
    </p:spTree>
    <p:extLst>
      <p:ext uri="{BB962C8B-B14F-4D97-AF65-F5344CB8AC3E}">
        <p14:creationId xmlns:p14="http://schemas.microsoft.com/office/powerpoint/2010/main" val="240046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1" y="2057400"/>
            <a:ext cx="8751121" cy="3124200"/>
          </a:xfrm>
          <a:prstGeom prst="rect">
            <a:avLst/>
          </a:prstGeom>
        </p:spPr>
      </p:pic>
      <p:sp>
        <p:nvSpPr>
          <p:cNvPr id="3" name="Rectangle 2"/>
          <p:cNvSpPr>
            <a:spLocks noChangeArrowheads="1"/>
          </p:cNvSpPr>
          <p:nvPr/>
        </p:nvSpPr>
        <p:spPr bwMode="auto">
          <a:xfrm>
            <a:off x="1828800" y="762000"/>
            <a:ext cx="9220200" cy="783722"/>
          </a:xfrm>
          <a:prstGeom prst="rect">
            <a:avLst/>
          </a:prstGeom>
          <a:noFill/>
          <a:ln w="12700">
            <a:noFill/>
            <a:miter lim="800000"/>
            <a:headEnd/>
            <a:tailEnd/>
          </a:ln>
          <a:effectLst/>
        </p:spPr>
        <p:txBody>
          <a:bodyPr wrap="square" lIns="63398" tIns="25359" rIns="63398" bIns="25359">
            <a:spAutoFit/>
          </a:bodyPr>
          <a:lstStyle/>
          <a:p>
            <a:pPr defTabSz="912813" eaLnBrk="0" fontAlgn="base" hangingPunct="0">
              <a:lnSpc>
                <a:spcPct val="85000"/>
              </a:lnSpc>
              <a:spcBef>
                <a:spcPct val="0"/>
              </a:spcBef>
              <a:spcAft>
                <a:spcPct val="0"/>
              </a:spcAft>
            </a:pPr>
            <a:r>
              <a:rPr lang="en-US" sz="3200" b="1" dirty="0">
                <a:solidFill>
                  <a:srgbClr val="000000"/>
                </a:solidFill>
                <a:latin typeface="Times" pitchFamily="18" charset="0"/>
              </a:rPr>
              <a:t>Injection Molding – Typical Tolerance Capability</a:t>
            </a:r>
          </a:p>
          <a:p>
            <a:pPr defTabSz="912813">
              <a:lnSpc>
                <a:spcPct val="85000"/>
              </a:lnSpc>
            </a:pPr>
            <a:r>
              <a:rPr lang="en-US" sz="2400" i="1" dirty="0">
                <a:solidFill>
                  <a:srgbClr val="000000"/>
                </a:solidFill>
              </a:rPr>
              <a:t>Diameter of holes</a:t>
            </a:r>
            <a:endParaRPr lang="en-US" sz="2400" i="1" dirty="0">
              <a:solidFill>
                <a:srgbClr val="000000"/>
              </a:solidFill>
            </a:endParaRPr>
          </a:p>
        </p:txBody>
      </p:sp>
      <p:sp>
        <p:nvSpPr>
          <p:cNvPr id="4" name="Rectangle 3"/>
          <p:cNvSpPr/>
          <p:nvPr/>
        </p:nvSpPr>
        <p:spPr>
          <a:xfrm>
            <a:off x="3505199" y="6248401"/>
            <a:ext cx="5355020" cy="461665"/>
          </a:xfrm>
          <a:prstGeom prst="rect">
            <a:avLst/>
          </a:prstGeom>
        </p:spPr>
        <p:txBody>
          <a:bodyPr wrap="square">
            <a:spAutoFit/>
          </a:bodyPr>
          <a:lstStyle/>
          <a:p>
            <a:pPr algn="ctr"/>
            <a:r>
              <a:rPr lang="en-US" sz="1200" dirty="0">
                <a:hlinkClick r:id="rId3"/>
              </a:rPr>
              <a:t>https://www.starrapid.com/wp-content/uploads/2016/11/Star-Rapid-Plastic-Injection-Molding-Tolerance-Guide.pdf</a:t>
            </a:r>
            <a:endParaRPr lang="en-US" sz="1200" dirty="0"/>
          </a:p>
        </p:txBody>
      </p:sp>
    </p:spTree>
    <p:extLst>
      <p:ext uri="{BB962C8B-B14F-4D97-AF65-F5344CB8AC3E}">
        <p14:creationId xmlns:p14="http://schemas.microsoft.com/office/powerpoint/2010/main" val="182122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p:cNvPicPr>
            <a:picLocks noChangeAspect="1" noChangeArrowheads="1"/>
          </p:cNvPicPr>
          <p:nvPr/>
        </p:nvPicPr>
        <p:blipFill>
          <a:blip r:embed="rId3"/>
          <a:srcRect b="966"/>
          <a:stretch>
            <a:fillRect/>
          </a:stretch>
        </p:blipFill>
        <p:spPr bwMode="auto">
          <a:xfrm>
            <a:off x="2667000" y="1"/>
            <a:ext cx="7391400" cy="6511925"/>
          </a:xfrm>
          <a:prstGeom prst="rect">
            <a:avLst/>
          </a:prstGeom>
          <a:noFill/>
          <a:ln w="12700">
            <a:noFill/>
            <a:miter lim="800000"/>
            <a:headEnd/>
            <a:tailEnd/>
          </a:ln>
          <a:effectLst/>
        </p:spPr>
      </p:pic>
      <p:sp>
        <p:nvSpPr>
          <p:cNvPr id="360451" name="Rectangle 3"/>
          <p:cNvSpPr>
            <a:spLocks noChangeArrowheads="1"/>
          </p:cNvSpPr>
          <p:nvPr/>
        </p:nvSpPr>
        <p:spPr bwMode="auto">
          <a:xfrm>
            <a:off x="1524000" y="152401"/>
            <a:ext cx="2590800" cy="1086821"/>
          </a:xfrm>
          <a:prstGeom prst="rect">
            <a:avLst/>
          </a:prstGeom>
          <a:noFill/>
          <a:ln w="12700">
            <a:noFill/>
            <a:miter lim="800000"/>
            <a:headEnd/>
            <a:tailEnd/>
          </a:ln>
          <a:effectLst/>
        </p:spPr>
        <p:txBody>
          <a:bodyPr lIns="90342" tIns="44379" rIns="90342" bIns="44379">
            <a:spAutoFit/>
          </a:bodyPr>
          <a:lstStyle/>
          <a:p>
            <a:pPr algn="ctr" defTabSz="912813" eaLnBrk="0" fontAlgn="base" hangingPunct="0">
              <a:lnSpc>
                <a:spcPct val="90000"/>
              </a:lnSpc>
              <a:spcBef>
                <a:spcPct val="0"/>
              </a:spcBef>
              <a:spcAft>
                <a:spcPct val="0"/>
              </a:spcAft>
            </a:pPr>
            <a:r>
              <a:rPr lang="en-US" sz="2400" b="1">
                <a:solidFill>
                  <a:srgbClr val="790015"/>
                </a:solidFill>
                <a:latin typeface="Helvetica" pitchFamily="34" charset="0"/>
              </a:rPr>
              <a:t>Flanged Sintered Bronze Plain Bearing</a:t>
            </a:r>
          </a:p>
        </p:txBody>
      </p:sp>
    </p:spTree>
    <p:extLst>
      <p:ext uri="{BB962C8B-B14F-4D97-AF65-F5344CB8AC3E}">
        <p14:creationId xmlns:p14="http://schemas.microsoft.com/office/powerpoint/2010/main" val="15194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p:cNvPicPr>
            <a:picLocks noChangeAspect="1" noChangeArrowheads="1"/>
          </p:cNvPicPr>
          <p:nvPr/>
        </p:nvPicPr>
        <p:blipFill>
          <a:blip r:embed="rId3"/>
          <a:srcRect/>
          <a:stretch>
            <a:fillRect/>
          </a:stretch>
        </p:blipFill>
        <p:spPr bwMode="auto">
          <a:xfrm>
            <a:off x="1676400" y="228600"/>
            <a:ext cx="8991600" cy="6254750"/>
          </a:xfrm>
          <a:prstGeom prst="rect">
            <a:avLst/>
          </a:prstGeom>
          <a:noFill/>
          <a:ln w="12700">
            <a:noFill/>
            <a:miter lim="800000"/>
            <a:headEnd/>
            <a:tailEnd/>
          </a:ln>
          <a:effectLst/>
        </p:spPr>
      </p:pic>
    </p:spTree>
    <p:extLst>
      <p:ext uri="{BB962C8B-B14F-4D97-AF65-F5344CB8AC3E}">
        <p14:creationId xmlns:p14="http://schemas.microsoft.com/office/powerpoint/2010/main" val="58127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p:cNvPicPr>
            <a:picLocks noChangeAspect="1" noChangeArrowheads="1"/>
          </p:cNvPicPr>
          <p:nvPr/>
        </p:nvPicPr>
        <p:blipFill>
          <a:blip r:embed="rId3"/>
          <a:srcRect t="23047"/>
          <a:stretch>
            <a:fillRect/>
          </a:stretch>
        </p:blipFill>
        <p:spPr bwMode="auto">
          <a:xfrm>
            <a:off x="1332186" y="228600"/>
            <a:ext cx="7848600" cy="3816350"/>
          </a:xfrm>
          <a:prstGeom prst="rect">
            <a:avLst/>
          </a:prstGeom>
          <a:noFill/>
          <a:ln w="12700">
            <a:noFill/>
            <a:miter lim="800000"/>
            <a:headEnd/>
            <a:tailEnd/>
          </a:ln>
          <a:effectLst/>
        </p:spPr>
      </p:pic>
      <p:pic>
        <p:nvPicPr>
          <p:cNvPr id="362499" name="Picture 3"/>
          <p:cNvPicPr>
            <a:picLocks noChangeAspect="1" noChangeArrowheads="1"/>
          </p:cNvPicPr>
          <p:nvPr/>
        </p:nvPicPr>
        <p:blipFill>
          <a:blip r:embed="rId4"/>
          <a:srcRect/>
          <a:stretch>
            <a:fillRect/>
          </a:stretch>
        </p:blipFill>
        <p:spPr bwMode="auto">
          <a:xfrm>
            <a:off x="3423745" y="2555081"/>
            <a:ext cx="7094538" cy="2979738"/>
          </a:xfrm>
          <a:prstGeom prst="rect">
            <a:avLst/>
          </a:prstGeom>
          <a:noFill/>
          <a:ln w="12700">
            <a:noFill/>
            <a:miter lim="800000"/>
            <a:headEnd/>
            <a:tailEnd/>
          </a:ln>
          <a:effectLst/>
        </p:spPr>
      </p:pic>
      <p:sp>
        <p:nvSpPr>
          <p:cNvPr id="362500" name="Rectangle 4">
            <a:hlinkClick r:id="rId5"/>
          </p:cNvPr>
          <p:cNvSpPr>
            <a:spLocks noChangeArrowheads="1"/>
          </p:cNvSpPr>
          <p:nvPr/>
        </p:nvSpPr>
        <p:spPr bwMode="auto">
          <a:xfrm>
            <a:off x="583324" y="5881979"/>
            <a:ext cx="11122572" cy="976021"/>
          </a:xfrm>
          <a:prstGeom prst="rect">
            <a:avLst/>
          </a:prstGeom>
          <a:noFill/>
          <a:ln w="12700">
            <a:noFill/>
            <a:miter lim="800000"/>
            <a:headEnd/>
            <a:tailEnd/>
          </a:ln>
          <a:effectLst/>
        </p:spPr>
        <p:txBody>
          <a:bodyPr wrap="square" lIns="90342" tIns="44379" rIns="90342" bIns="44379">
            <a:spAutoFit/>
          </a:bodyPr>
          <a:lstStyle/>
          <a:p>
            <a:pPr algn="ctr" defTabSz="912813" eaLnBrk="0" fontAlgn="base" hangingPunct="0">
              <a:lnSpc>
                <a:spcPct val="90000"/>
              </a:lnSpc>
              <a:spcBef>
                <a:spcPct val="0"/>
              </a:spcBef>
              <a:spcAft>
                <a:spcPct val="0"/>
              </a:spcAft>
            </a:pPr>
            <a:r>
              <a:rPr lang="en-US" sz="3200" b="1" dirty="0" smtClean="0">
                <a:solidFill>
                  <a:srgbClr val="000000"/>
                </a:solidFill>
                <a:latin typeface="Times" pitchFamily="18" charset="0"/>
                <a:hlinkClick r:id="rId5"/>
              </a:rPr>
              <a:t>Click here and look around the McMaster-Car catalog to find these bearings and much more for your projects</a:t>
            </a:r>
            <a:endParaRPr lang="en-US" sz="3200" b="1" dirty="0">
              <a:solidFill>
                <a:srgbClr val="000000"/>
              </a:solidFill>
              <a:latin typeface="Times" pitchFamily="18" charset="0"/>
            </a:endParaRPr>
          </a:p>
        </p:txBody>
      </p:sp>
    </p:spTree>
    <p:extLst>
      <p:ext uri="{BB962C8B-B14F-4D97-AF65-F5344CB8AC3E}">
        <p14:creationId xmlns:p14="http://schemas.microsoft.com/office/powerpoint/2010/main" val="61241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3"/>
          <a:srcRect/>
          <a:stretch>
            <a:fillRect/>
          </a:stretch>
        </p:blipFill>
        <p:spPr bwMode="auto">
          <a:xfrm>
            <a:off x="2362200" y="1"/>
            <a:ext cx="6934200" cy="6296025"/>
          </a:xfrm>
          <a:prstGeom prst="rect">
            <a:avLst/>
          </a:prstGeom>
          <a:noFill/>
          <a:ln w="12700">
            <a:noFill/>
            <a:miter lim="800000"/>
            <a:headEnd/>
            <a:tailEnd/>
          </a:ln>
          <a:effectLst/>
        </p:spPr>
      </p:pic>
      <p:sp>
        <p:nvSpPr>
          <p:cNvPr id="363523" name="Rectangle 3"/>
          <p:cNvSpPr>
            <a:spLocks noChangeArrowheads="1"/>
          </p:cNvSpPr>
          <p:nvPr/>
        </p:nvSpPr>
        <p:spPr bwMode="auto">
          <a:xfrm>
            <a:off x="5334000" y="304801"/>
            <a:ext cx="5334000" cy="422023"/>
          </a:xfrm>
          <a:prstGeom prst="rect">
            <a:avLst/>
          </a:prstGeom>
          <a:noFill/>
          <a:ln w="12700">
            <a:noFill/>
            <a:miter lim="800000"/>
            <a:headEnd/>
            <a:tailEnd/>
          </a:ln>
          <a:effectLst/>
        </p:spPr>
        <p:txBody>
          <a:bodyPr lIns="90342" tIns="44379" rIns="90342" bIns="44379">
            <a:spAutoFit/>
          </a:bodyPr>
          <a:lstStyle/>
          <a:p>
            <a:pPr algn="ctr" defTabSz="912813" eaLnBrk="0" fontAlgn="base" hangingPunct="0">
              <a:lnSpc>
                <a:spcPct val="90000"/>
              </a:lnSpc>
              <a:spcBef>
                <a:spcPct val="0"/>
              </a:spcBef>
              <a:spcAft>
                <a:spcPct val="0"/>
              </a:spcAft>
            </a:pPr>
            <a:r>
              <a:rPr lang="en-US" sz="2400" b="1" dirty="0">
                <a:solidFill>
                  <a:srgbClr val="790015"/>
                </a:solidFill>
                <a:latin typeface="Helvetica" pitchFamily="34" charset="0"/>
              </a:rPr>
              <a:t>On-line Interactive Catalogs</a:t>
            </a:r>
          </a:p>
        </p:txBody>
      </p:sp>
      <p:sp>
        <p:nvSpPr>
          <p:cNvPr id="2" name="TextBox 1">
            <a:hlinkClick r:id="rId4"/>
          </p:cNvPr>
          <p:cNvSpPr txBox="1"/>
          <p:nvPr/>
        </p:nvSpPr>
        <p:spPr>
          <a:xfrm>
            <a:off x="1127235" y="6296026"/>
            <a:ext cx="10255949" cy="369332"/>
          </a:xfrm>
          <a:prstGeom prst="rect">
            <a:avLst/>
          </a:prstGeom>
          <a:noFill/>
        </p:spPr>
        <p:txBody>
          <a:bodyPr wrap="none" rtlCol="0">
            <a:spAutoFit/>
          </a:bodyPr>
          <a:lstStyle/>
          <a:p>
            <a:r>
              <a:rPr lang="en-US" dirty="0" smtClean="0">
                <a:solidFill>
                  <a:srgbClr val="FF0000"/>
                </a:solidFill>
                <a:hlinkClick r:id="rId5"/>
              </a:rPr>
              <a:t>Click here and look around at the SKF website – find CAD models and specs to use for your projects perhaps</a:t>
            </a:r>
            <a:endParaRPr lang="en-US" dirty="0">
              <a:solidFill>
                <a:srgbClr val="FF0000"/>
              </a:solidFill>
            </a:endParaRPr>
          </a:p>
        </p:txBody>
      </p:sp>
    </p:spTree>
    <p:extLst>
      <p:ext uri="{BB962C8B-B14F-4D97-AF65-F5344CB8AC3E}">
        <p14:creationId xmlns:p14="http://schemas.microsoft.com/office/powerpoint/2010/main" val="3496662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356</Words>
  <Application>Microsoft Office PowerPoint</Application>
  <PresentationFormat>Widescreen</PresentationFormat>
  <Paragraphs>27</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Helvetica</vt:lpstr>
      <vt:lpstr>Times</vt:lpstr>
      <vt:lpstr>Wingdings</vt:lpstr>
      <vt:lpstr>Office Theme</vt:lpstr>
      <vt:lpstr>Lecture Class Slide Presentation 3-31-2020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aPriori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Class Slide Presentation 3-23-2020</dc:title>
  <dc:creator>Mike Philpott</dc:creator>
  <cp:lastModifiedBy>Mike Philpott</cp:lastModifiedBy>
  <cp:revision>23</cp:revision>
  <dcterms:created xsi:type="dcterms:W3CDTF">2020-03-24T02:35:31Z</dcterms:created>
  <dcterms:modified xsi:type="dcterms:W3CDTF">2020-03-31T01:39:00Z</dcterms:modified>
</cp:coreProperties>
</file>